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6" r:id="rId7"/>
    <p:sldId id="264" r:id="rId8"/>
    <p:sldId id="268" r:id="rId9"/>
    <p:sldId id="269" r:id="rId10"/>
    <p:sldId id="275" r:id="rId11"/>
    <p:sldId id="270" r:id="rId12"/>
    <p:sldId id="276" r:id="rId13"/>
    <p:sldId id="263" r:id="rId14"/>
    <p:sldId id="271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e Hertkorn" userId="05736dc9b58cd24c" providerId="LiveId" clId="{FB840519-F303-4112-A274-7D0ABB8BA5F5}"/>
    <pc:docChg chg="modSld">
      <pc:chgData name="Christiane Hertkorn" userId="05736dc9b58cd24c" providerId="LiveId" clId="{FB840519-F303-4112-A274-7D0ABB8BA5F5}" dt="2023-07-16T18:49:32.223" v="0" actId="20577"/>
      <pc:docMkLst>
        <pc:docMk/>
      </pc:docMkLst>
      <pc:sldChg chg="modSp mod">
        <pc:chgData name="Christiane Hertkorn" userId="05736dc9b58cd24c" providerId="LiveId" clId="{FB840519-F303-4112-A274-7D0ABB8BA5F5}" dt="2023-07-16T18:49:32.223" v="0" actId="20577"/>
        <pc:sldMkLst>
          <pc:docMk/>
          <pc:sldMk cId="220439014" sldId="259"/>
        </pc:sldMkLst>
        <pc:spChg chg="mod">
          <ac:chgData name="Christiane Hertkorn" userId="05736dc9b58cd24c" providerId="LiveId" clId="{FB840519-F303-4112-A274-7D0ABB8BA5F5}" dt="2023-07-16T18:49:32.223" v="0" actId="20577"/>
          <ac:spMkLst>
            <pc:docMk/>
            <pc:sldMk cId="220439014" sldId="259"/>
            <ac:spMk id="3" creationId="{CA9F7C4B-CDB3-1F50-6376-1D0BFAEAA8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70CCB-F258-A10B-97E7-6EB2B118E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8233" y="-451458"/>
            <a:ext cx="7818807" cy="4765361"/>
          </a:xfrm>
        </p:spPr>
        <p:txBody>
          <a:bodyPr/>
          <a:lstStyle/>
          <a:p>
            <a:r>
              <a:rPr lang="de-DE" sz="4000" b="1" dirty="0" err="1"/>
              <a:t>SystemsprEnger</a:t>
            </a:r>
            <a:r>
              <a:rPr lang="de-DE" sz="4000" b="1" dirty="0"/>
              <a:t> –</a:t>
            </a:r>
            <a:br>
              <a:rPr lang="de-DE" sz="4000" b="1" dirty="0"/>
            </a:br>
            <a:br>
              <a:rPr lang="de-DE" sz="4000" b="1" dirty="0"/>
            </a:br>
            <a:r>
              <a:rPr lang="de-DE" sz="4000" b="1" dirty="0"/>
              <a:t>was sprengt das System der Jugendhilfe?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06FFB03B-0B30-7C5E-510B-2C5AF231C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365" y="5686400"/>
            <a:ext cx="824965" cy="92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18E5E8B-1ACD-44CA-65CA-CE4ED19CC3BB}"/>
              </a:ext>
            </a:extLst>
          </p:cNvPr>
          <p:cNvSpPr txBox="1"/>
          <p:nvPr/>
        </p:nvSpPr>
        <p:spPr>
          <a:xfrm>
            <a:off x="267314" y="5794431"/>
            <a:ext cx="3945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Christiane </a:t>
            </a:r>
            <a:r>
              <a:rPr lang="de-DE" dirty="0" err="1"/>
              <a:t>Hertkorn</a:t>
            </a:r>
            <a:r>
              <a:rPr lang="de-DE" dirty="0"/>
              <a:t>, Diplom-Psychogin</a:t>
            </a:r>
          </a:p>
          <a:p>
            <a:pPr algn="l"/>
            <a:r>
              <a:rPr lang="de-DE" dirty="0"/>
              <a:t>Alessandra Lang, Sozialpädagogin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13B6D2E-222B-5581-E77E-B05B21E08572}"/>
              </a:ext>
            </a:extLst>
          </p:cNvPr>
          <p:cNvSpPr txBox="1"/>
          <p:nvPr/>
        </p:nvSpPr>
        <p:spPr>
          <a:xfrm>
            <a:off x="8673895" y="237817"/>
            <a:ext cx="299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BGW Forum – Jugendhilfe</a:t>
            </a:r>
          </a:p>
          <a:p>
            <a:pPr algn="ctr"/>
            <a:r>
              <a:rPr lang="de-DE" dirty="0"/>
              <a:t>Am 13.07.23</a:t>
            </a: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FD35663E-E00A-68FF-3244-DF2C6512E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7040" y="934960"/>
            <a:ext cx="627717" cy="63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1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CFD82A-B427-D9D0-F313-E533687C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u="sng" dirty="0"/>
              <a:t>Gruppenarbeit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039D82-B3DA-BF7A-A77D-65239854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b="1" dirty="0"/>
              <a:t>Erörtern Sie in Kleingruppen folgende Fragestellung:</a:t>
            </a:r>
          </a:p>
          <a:p>
            <a:pPr marL="0" indent="0" algn="ctr">
              <a:buNone/>
            </a:pPr>
            <a:endParaRPr lang="de-DE" sz="2800" b="1" dirty="0"/>
          </a:p>
          <a:p>
            <a:pPr marL="0" indent="0" algn="ctr">
              <a:buNone/>
            </a:pPr>
            <a:r>
              <a:rPr lang="de-DE" sz="2800" b="1" dirty="0"/>
              <a:t>Welche Auswirkungen dieser Ausgangslage erleben Sie in Ihrer Einrichtung?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9F42423-79F6-1B21-C3E8-20F90F036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971" y="496511"/>
            <a:ext cx="721778" cy="8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5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89BBF-3C28-2E37-94BF-DE6D5601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u="sng" dirty="0"/>
              <a:t>Auswirkungen auf den Betreuungsalltag der Einrichtungen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68944B-9299-8304-29AC-5542DEC7C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70-100% der Mitarbeiter erleben psychische Gewalt</a:t>
            </a:r>
          </a:p>
          <a:p>
            <a:r>
              <a:rPr lang="de-DE" dirty="0"/>
              <a:t>Auch Möglichkeit der physischen Gewalt durch Bewohner ist sehr hoch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Studie von Lammers (2019)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Bereits 2020 fehlten 200.000 Fachkräfte im sozialen Bereich</a:t>
            </a:r>
          </a:p>
          <a:p>
            <a:r>
              <a:rPr lang="de-DE" dirty="0"/>
              <a:t>2022 ist der Mangel so groß &amp; belastend wie noch nie</a:t>
            </a:r>
          </a:p>
          <a:p>
            <a:endParaRPr lang="de-DE" dirty="0"/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Personell unterbesetzte Wohngruppen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 psychische Überforderung beim Personal nimmt zu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Zunahme an Fehltagen aufgrund psychischer Erkrankungen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2F01272-8E80-5EBF-AF59-612A5C416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8042" y="571500"/>
            <a:ext cx="679723" cy="76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1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E1DED-46EC-C4EF-0C3A-55435141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u="sng" dirty="0"/>
              <a:t>Diskussionsrunde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2C620C-5108-7916-49E0-5F2C0658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800" b="1" dirty="0"/>
              <a:t>Ziel: Lösungsansätze erarbeiten:</a:t>
            </a:r>
          </a:p>
          <a:p>
            <a:pPr marL="0" indent="0" algn="ctr">
              <a:buNone/>
            </a:pPr>
            <a:endParaRPr lang="de-DE" sz="2800" b="1" dirty="0"/>
          </a:p>
          <a:p>
            <a:pPr algn="ctr">
              <a:buFontTx/>
              <a:buChar char="-"/>
            </a:pPr>
            <a:r>
              <a:rPr lang="de-DE" sz="2800" b="1" dirty="0"/>
              <a:t>Gesellschaftliche Ansätze</a:t>
            </a:r>
          </a:p>
          <a:p>
            <a:pPr algn="ctr">
              <a:buFontTx/>
              <a:buChar char="-"/>
            </a:pPr>
            <a:endParaRPr lang="de-DE" sz="2800" b="1" dirty="0"/>
          </a:p>
          <a:p>
            <a:pPr algn="ctr">
              <a:buFontTx/>
              <a:buChar char="-"/>
            </a:pPr>
            <a:r>
              <a:rPr lang="de-DE" sz="2800" b="1" dirty="0"/>
              <a:t>Im Betreuungsalltag</a:t>
            </a:r>
          </a:p>
          <a:p>
            <a:pPr algn="ctr">
              <a:buFontTx/>
              <a:buChar char="-"/>
            </a:pPr>
            <a:endParaRPr lang="de-DE" sz="2800" b="1" dirty="0"/>
          </a:p>
          <a:p>
            <a:pPr algn="ctr">
              <a:buFontTx/>
              <a:buChar char="-"/>
            </a:pPr>
            <a:r>
              <a:rPr lang="de-DE" sz="2800" b="1" dirty="0"/>
              <a:t>Auf Leitungsebene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050714C-27C0-82B8-8D2E-962075D12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971" y="496511"/>
            <a:ext cx="721778" cy="8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2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92661-233A-CA0B-2674-59B72ED4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u="sng" dirty="0"/>
              <a:t>Gesellschaftliche Ansätze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0A11A3-78D7-DB43-EAEC-10C389BE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3" y="1898854"/>
            <a:ext cx="10003094" cy="4959146"/>
          </a:xfrm>
        </p:spPr>
        <p:txBody>
          <a:bodyPr>
            <a:noAutofit/>
          </a:bodyPr>
          <a:lstStyle/>
          <a:p>
            <a:r>
              <a:rPr lang="de-DE" dirty="0"/>
              <a:t>„Heimerziehung“ als anerkanntes Berufsbild</a:t>
            </a:r>
          </a:p>
          <a:p>
            <a:r>
              <a:rPr lang="de-DE" dirty="0"/>
              <a:t>Ausbildung qualitativ weiterentwickeln</a:t>
            </a:r>
          </a:p>
          <a:p>
            <a:r>
              <a:rPr lang="de-DE" dirty="0"/>
              <a:t>Erzieherausbildung auf 3 Jahre verkürzen</a:t>
            </a:r>
          </a:p>
          <a:p>
            <a:r>
              <a:rPr lang="de-DE" dirty="0"/>
              <a:t>Schaffung von staatlich finanzierten Ausbildungs- und Praktikumsplätzen</a:t>
            </a:r>
          </a:p>
          <a:p>
            <a:r>
              <a:rPr lang="de-DE" dirty="0"/>
              <a:t>Angemessene Vergütung</a:t>
            </a:r>
          </a:p>
          <a:p>
            <a:r>
              <a:rPr lang="de-DE" dirty="0"/>
              <a:t>Anerkennung von ausländischen Berufsabschlüssen</a:t>
            </a:r>
          </a:p>
          <a:p>
            <a:r>
              <a:rPr lang="de-DE" dirty="0"/>
              <a:t>Qualifizierung von Quereinsteigern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FC41DC-0B13-9E7D-0965-C3DDF2865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5052" y="500198"/>
            <a:ext cx="702124" cy="7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36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14859-8E8E-0427-8672-BCD0A923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u="sng" dirty="0"/>
              <a:t>Im Betreuungsalltag</a:t>
            </a:r>
            <a:r>
              <a:rPr lang="de-DE" sz="3600" b="1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6BA749-B5F3-244D-275E-D9E408B0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Offene Kommunikation</a:t>
            </a:r>
          </a:p>
          <a:p>
            <a:r>
              <a:rPr lang="de-DE" sz="2400" dirty="0" err="1"/>
              <a:t>Teambuilding</a:t>
            </a:r>
            <a:endParaRPr lang="de-DE" sz="2400" dirty="0"/>
          </a:p>
          <a:p>
            <a:r>
              <a:rPr lang="de-DE" sz="2400" dirty="0"/>
              <a:t>Schutzkonzept</a:t>
            </a:r>
          </a:p>
          <a:p>
            <a:r>
              <a:rPr lang="de-DE" sz="2400" dirty="0"/>
              <a:t>Deeskalationsstrategien</a:t>
            </a:r>
          </a:p>
          <a:p>
            <a:r>
              <a:rPr lang="de-DE" sz="2400" dirty="0" err="1"/>
              <a:t>Hochdorfer</a:t>
            </a:r>
            <a:r>
              <a:rPr lang="de-DE" sz="2400" dirty="0"/>
              <a:t> 9-Punkte Programm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BF80AB-9B7F-F6BA-B7D1-820041FB7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781" y="441204"/>
            <a:ext cx="729968" cy="82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7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14B9B-7266-AD35-F560-6F1537CC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/>
              <a:t>Auf Leitungsebene</a:t>
            </a:r>
            <a:r>
              <a:rPr lang="de-DE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67901C-38F6-09A2-686C-312DEE3E3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Personal- und Organisationsentwicklung</a:t>
            </a:r>
          </a:p>
          <a:p>
            <a:r>
              <a:rPr lang="de-DE" dirty="0"/>
              <a:t>Transparente Personalentwicklung</a:t>
            </a:r>
          </a:p>
          <a:p>
            <a:r>
              <a:rPr lang="de-DE" dirty="0"/>
              <a:t>Fort- und Weiterbildungsangebote</a:t>
            </a:r>
          </a:p>
          <a:p>
            <a:r>
              <a:rPr lang="de-DE" dirty="0"/>
              <a:t>Supervision</a:t>
            </a:r>
          </a:p>
          <a:p>
            <a:r>
              <a:rPr lang="de-DE" dirty="0"/>
              <a:t>Regelmäßige Mitarbeitergespräche</a:t>
            </a:r>
          </a:p>
          <a:p>
            <a:r>
              <a:rPr lang="de-DE" dirty="0"/>
              <a:t>Mitbestimmung + Gestaltungsspielraum im Team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A3A681A-B800-6ECC-F91D-F4E6D8C74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800" y="376980"/>
            <a:ext cx="680565" cy="76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21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03E40-A0E4-FB89-313A-9EAC6424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1385"/>
          </a:xfrm>
        </p:spPr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D104F1-0A02-E3AD-C252-E984A9A92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585453"/>
            <a:ext cx="4447786" cy="4281948"/>
          </a:xfrm>
        </p:spPr>
        <p:txBody>
          <a:bodyPr>
            <a:normAutofit fontScale="47500" lnSpcReduction="20000"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Adam, H. &amp; Hoffmann, M. (Hrsg.) 2012.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You´ll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Kooperationsprojekt von stat. Kinder- und Jugendhilfe und Kinder- und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Jugendpsychatrie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Psychotherapie. Verlag Ruhiges Bewegen.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Brisch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Karl-Heinz (Hrsg.), 2016, „Bindungstraumatisierungen“, Klett Cotta Verlag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Bundesarbeitsgemeinschaft der Kinderschutz-Zentren e. V. : Positionspapier zur Psychischen Gewalt und Emotionalen Vernachlässigung von Kindern. Köln, 2022.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Bundesfamilienministeriums - Pressemitteilung vom 04.06.2020: Der Jahresbericht von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jugendschutz.net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2019.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cap="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astellanos, H., </a:t>
            </a:r>
            <a:r>
              <a:rPr lang="de-D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Hertkorn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C. (2016) (2. Aufl.). Psychologische Sachverständigengutachten im Familienrecht. Nomos Verlag.</a:t>
            </a: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Welt 15.5.2022 - häusliche Gewalt unter der Pandemie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Dilling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H.;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Mombour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&amp; Schmidt, M.H. (Hrsg.)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(2012). Bern: Hans Huber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https://www.apk-ev.de › fileadmin › downloads › Fegert_11_04_2017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Garbe, Elke, 2016, 2. Aufl. „Das kindliche Entwicklungstrauma“, Klett-Cotta Verlag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Hester van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Wijnen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Blickpunkt Jugendhilfe (VPK), Heft 1 – 2022. 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Höhlig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(2018): Ambulante Psychotherapie für Kinder und Jugendliche in sozialen Brennpunkten (Masterarbeit an der Hochschule Mittweida). Psychotherapeuten Journal 1/2020.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IGFH Zukunftsforum Heimerziehung, 2023:  Zukunftsimpulse für die Heimerziehung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Sozial.de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Positionspapier vom 19.01.23 der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IgfH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Fachgruppe Inobhutnahme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8C3E80-D838-E79C-2319-277E7AF64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585453"/>
            <a:ext cx="4447786" cy="4281947"/>
          </a:xfrm>
        </p:spPr>
        <p:txBody>
          <a:bodyPr>
            <a:normAutofit fontScale="47500" lnSpcReduction="20000"/>
          </a:bodyPr>
          <a:lstStyle/>
          <a:p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Kroetsch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Prof. Dr. Marlies (Fachhochschule des Mittelstands), 2023: Aktuelle Herausforderungen in der KJH – Belastungen von FK und Perspektiven für die Zukunft. (Vortrag bei der Akademie für Kinderschutz und Kinderrechte des Kinderschutzbundes Hamburg, 19.01.2023). 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Lammers, M. (2019): Ist Gewalt ein Berufsrisiko in der Arbeit der stationären Kinder- und Jugendhilfe? VPK-Bundesverband e.V. – Blickpunkt Jugendhilfe, 24.Jahrgang. Heft 2. 2019.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Langmeyer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(2021): Kind sein in Zeiten von Corona - eine Studie des DJI.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Nienstedt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M.&amp; Westermann, A. (2013). </a:t>
            </a:r>
            <a:r>
              <a:rPr lang="de-DE" sz="200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Pflegekinder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Stuttgart: Klett-Cotta.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Nowacki, K. &amp; </a:t>
            </a:r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Remiorz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(2019). Bindung bei Pflegekindern. Stuttgart: Kohlhammer.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Nützel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et al.: Kinder- und jugendpsychiatrische Versorgung von psychisch belasteten Heimkindern. Praxis der Kinderpsychologie und Kinderpsychiatrie 54 (2005) 8, S. 627-644: </a:t>
            </a:r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Vandenhoeck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Ruprecht (2005).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PKS - Polizei Kriminalstatistik: Häusliche Gewalt 2019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Statistisches Bundesamt (</a:t>
            </a:r>
            <a:r>
              <a:rPr lang="de-DE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Destatis</a:t>
            </a:r>
            <a:r>
              <a:rPr lang="de-DE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2022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Regional Office </a:t>
            </a:r>
            <a:r>
              <a:rPr lang="de-DE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</a:t>
            </a:r>
            <a:r>
              <a:rPr lang="de-DE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(2015): </a:t>
            </a:r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Europäische Aktionsplan für Seelische Gesundheit (2013-2020) der Weltgesundheitsorganisation.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1DEAED8-77DA-4A5D-F737-729C9B33C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971" y="496511"/>
            <a:ext cx="721778" cy="8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01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F37A2-8246-30C2-58F9-98AB697B8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7243" y="237818"/>
            <a:ext cx="8361229" cy="3997293"/>
          </a:xfrm>
        </p:spPr>
        <p:txBody>
          <a:bodyPr/>
          <a:lstStyle/>
          <a:p>
            <a:r>
              <a:rPr lang="de-DE" sz="5400" dirty="0"/>
              <a:t>Vielen Dank für Ihre Aufmerksamkeit &amp; Mitarbeit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86DF1E4-242D-3D3A-F242-A21D13929A4A}"/>
              </a:ext>
            </a:extLst>
          </p:cNvPr>
          <p:cNvSpPr txBox="1"/>
          <p:nvPr/>
        </p:nvSpPr>
        <p:spPr>
          <a:xfrm>
            <a:off x="8378927" y="414798"/>
            <a:ext cx="3290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/>
              <a:t>BGW Forum – Jugendhilfe</a:t>
            </a:r>
          </a:p>
          <a:p>
            <a:pPr algn="ctr"/>
            <a:r>
              <a:rPr lang="de-DE" dirty="0"/>
              <a:t>Am 13.07.23 </a:t>
            </a: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B13A6994-617C-F57B-1FFF-F80865234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472" y="1187859"/>
            <a:ext cx="830208" cy="834847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0F04EEA-D5EC-DD18-C384-9C6C25642D0F}"/>
              </a:ext>
            </a:extLst>
          </p:cNvPr>
          <p:cNvSpPr txBox="1"/>
          <p:nvPr/>
        </p:nvSpPr>
        <p:spPr>
          <a:xfrm>
            <a:off x="384840" y="5723673"/>
            <a:ext cx="60975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dirty="0"/>
              <a:t>Christiane </a:t>
            </a:r>
            <a:r>
              <a:rPr lang="de-DE" dirty="0" err="1"/>
              <a:t>Hertkorn</a:t>
            </a:r>
            <a:r>
              <a:rPr lang="de-DE" dirty="0"/>
              <a:t>, Diplom-Psychogin</a:t>
            </a:r>
          </a:p>
          <a:p>
            <a:pPr algn="l"/>
            <a:r>
              <a:rPr lang="de-DE" dirty="0"/>
              <a:t>Alessandra Lang, Sozialpädagogin</a:t>
            </a:r>
          </a:p>
        </p:txBody>
      </p:sp>
      <p:pic>
        <p:nvPicPr>
          <p:cNvPr id="11" name="Grafik 4">
            <a:extLst>
              <a:ext uri="{FF2B5EF4-FFF2-40B4-BE49-F238E27FC236}">
                <a16:creationId xmlns:a16="http://schemas.microsoft.com/office/drawing/2014/main" id="{0B4B4977-FCF8-FA80-8628-24D2E5217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365" y="5686400"/>
            <a:ext cx="824965" cy="92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2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E3BB6-716D-1070-9ADD-E5FF02DAC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817" y="1161435"/>
            <a:ext cx="9601200" cy="4097594"/>
          </a:xfrm>
        </p:spPr>
        <p:txBody>
          <a:bodyPr/>
          <a:lstStyle/>
          <a:p>
            <a:pPr marL="0" indent="0">
              <a:buNone/>
            </a:pPr>
            <a:r>
              <a:rPr lang="de-DE" sz="2400" b="1" u="sng" dirty="0"/>
              <a:t>„Systemsprenger“ Definition: </a:t>
            </a:r>
          </a:p>
          <a:p>
            <a:endParaRPr lang="de-DE" dirty="0"/>
          </a:p>
          <a:p>
            <a:r>
              <a:rPr lang="de-DE" dirty="0"/>
              <a:t>Heranwachsende, denen kaum Unterstützungsmöglichkeiten zur Verfügung stehen, aufgrund ihres Verhaltens</a:t>
            </a:r>
          </a:p>
          <a:p>
            <a:r>
              <a:rPr lang="de-DE" dirty="0"/>
              <a:t>Gescheiterte Systeme führen dazu, dass sie nirgendwo ankommen können</a:t>
            </a:r>
          </a:p>
          <a:p>
            <a:r>
              <a:rPr lang="de-DE" dirty="0"/>
              <a:t>Die bindungstraumatisierten Kinder testen die Einrichtung, ob deren Beziehungsangebot hält, im Gegensatz zur Herkunftsfamilie oder vorherigen Einrichtung</a:t>
            </a:r>
          </a:p>
          <a:p>
            <a:r>
              <a:rPr lang="de-DE" dirty="0"/>
              <a:t>Systemsprenger decken mit ihrem Verhalten Schwächen in der Jugendhilfe auf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438A74-6798-C4D2-F174-171D9A2F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5423" y="363179"/>
            <a:ext cx="709205" cy="79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9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E73DC2-9A9B-0247-6FC3-08FC0BCE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sz="2800" u="sng" dirty="0"/>
              <a:t>Nach Ansätzen suchen, die die Mitarbeiter der KJH stärken:</a:t>
            </a:r>
          </a:p>
          <a:p>
            <a:pPr marL="0" indent="0">
              <a:buNone/>
            </a:pPr>
            <a:endParaRPr lang="de-DE" sz="2800" u="sng" dirty="0"/>
          </a:p>
          <a:p>
            <a:r>
              <a:rPr lang="de-DE" sz="2800" dirty="0"/>
              <a:t>Überblick über die aktuelle Situation der Jugendhilfe geben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/>
              <a:t>Was bringt Kinder &amp; Jugendliche in die stationäre Unterbringung?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/>
              <a:t>Wie schaffen wir eine sozio-emotional förderlich Arbeitsatmosphäre?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DB1A282-14E8-35C8-E8F7-EFEA53C38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5383" y="231899"/>
            <a:ext cx="743947" cy="83736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53B80EE5-4441-A7C3-E348-2C27AA7F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u="sng" dirty="0"/>
              <a:t>Was will der Workshop?</a:t>
            </a:r>
          </a:p>
        </p:txBody>
      </p:sp>
    </p:spTree>
    <p:extLst>
      <p:ext uri="{BB962C8B-B14F-4D97-AF65-F5344CB8AC3E}">
        <p14:creationId xmlns:p14="http://schemas.microsoft.com/office/powerpoint/2010/main" val="54641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0BEF9-687A-6D44-6837-174BF344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148" y="234131"/>
            <a:ext cx="9601200" cy="1485900"/>
          </a:xfrm>
        </p:spPr>
        <p:txBody>
          <a:bodyPr>
            <a:normAutofit/>
          </a:bodyPr>
          <a:lstStyle/>
          <a:p>
            <a:r>
              <a:rPr lang="de-DE" sz="2800" b="1" u="sng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2EE3D0-8098-DA34-63AE-5854EAB47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810" y="755240"/>
            <a:ext cx="9601200" cy="420451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Wachsende Herausforderungen</a:t>
            </a:r>
          </a:p>
          <a:p>
            <a:pPr marL="0" indent="0">
              <a:buNone/>
            </a:pPr>
            <a:r>
              <a:rPr lang="de-DE" dirty="0"/>
              <a:t>	1.1 auf Seiten der Kinder und Jugendlichen</a:t>
            </a:r>
          </a:p>
          <a:p>
            <a:pPr marL="0" indent="0">
              <a:buNone/>
            </a:pPr>
            <a:r>
              <a:rPr lang="de-DE" dirty="0"/>
              <a:t>		-statistische Ausgangslage</a:t>
            </a:r>
          </a:p>
          <a:p>
            <a:pPr marL="0" indent="0">
              <a:buNone/>
            </a:pPr>
            <a:r>
              <a:rPr lang="de-DE" dirty="0"/>
              <a:t>		- Rückmeldung der Psychiatrien</a:t>
            </a:r>
          </a:p>
          <a:p>
            <a:pPr marL="0" indent="0">
              <a:buNone/>
            </a:pPr>
            <a:r>
              <a:rPr lang="de-DE" dirty="0"/>
              <a:t>	1.2 für die Jugendhilfe</a:t>
            </a:r>
          </a:p>
          <a:p>
            <a:pPr marL="0" indent="0">
              <a:buNone/>
            </a:pPr>
            <a:r>
              <a:rPr lang="de-DE" dirty="0"/>
              <a:t>		- Fachkräftemangel überall</a:t>
            </a:r>
          </a:p>
          <a:p>
            <a:pPr marL="0" indent="0">
              <a:buNone/>
            </a:pPr>
            <a:r>
              <a:rPr lang="de-DE" dirty="0"/>
              <a:t>		- Auswirkungen bei Inobhutnahmen</a:t>
            </a:r>
          </a:p>
          <a:p>
            <a:pPr marL="0" indent="0">
              <a:buNone/>
            </a:pPr>
            <a:r>
              <a:rPr lang="de-DE" dirty="0"/>
              <a:t>2. Auswirkungen auf den Betreuungsalltag der Einrichtung</a:t>
            </a:r>
          </a:p>
          <a:p>
            <a:pPr marL="0" indent="0">
              <a:buNone/>
            </a:pPr>
            <a:r>
              <a:rPr lang="de-DE" dirty="0"/>
              <a:t>	2.1 </a:t>
            </a:r>
            <a:r>
              <a:rPr lang="de-DE" i="1" dirty="0"/>
              <a:t>Gruppenarbeit</a:t>
            </a:r>
          </a:p>
          <a:p>
            <a:pPr marL="0" indent="0">
              <a:buNone/>
            </a:pPr>
            <a:r>
              <a:rPr lang="de-DE" dirty="0"/>
              <a:t>3. Lösungsansätze – </a:t>
            </a:r>
            <a:r>
              <a:rPr lang="de-DE" i="1" dirty="0"/>
              <a:t>im</a:t>
            </a:r>
            <a:r>
              <a:rPr lang="de-DE" dirty="0"/>
              <a:t> </a:t>
            </a:r>
            <a:r>
              <a:rPr lang="de-DE" i="1" dirty="0"/>
              <a:t>Plenum</a:t>
            </a:r>
            <a:r>
              <a:rPr lang="de-DE" dirty="0"/>
              <a:t> </a:t>
            </a:r>
            <a:r>
              <a:rPr lang="de-DE" i="1" dirty="0"/>
              <a:t>gesammelt</a:t>
            </a:r>
          </a:p>
          <a:p>
            <a:pPr marL="0" indent="0">
              <a:buNone/>
            </a:pPr>
            <a:r>
              <a:rPr lang="de-DE" dirty="0"/>
              <a:t>	- Gesellschaftliche Ansätze</a:t>
            </a:r>
          </a:p>
          <a:p>
            <a:pPr marL="0" indent="0">
              <a:buNone/>
            </a:pPr>
            <a:r>
              <a:rPr lang="de-DE" dirty="0"/>
              <a:t>	- im Betreuungsalltag</a:t>
            </a:r>
          </a:p>
          <a:p>
            <a:pPr marL="0" indent="0">
              <a:buNone/>
            </a:pPr>
            <a:r>
              <a:rPr lang="de-DE" dirty="0"/>
              <a:t>	- auf Leitungsebene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		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751A11E-859C-AFCF-87E1-771A1F39F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147" y="376981"/>
            <a:ext cx="795216" cy="89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0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E0F63-E700-5B6A-DDEF-8A4D29B3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2800" b="1" u="sng" dirty="0"/>
              <a:t>1. Wachsende Herausforderungen </a:t>
            </a:r>
            <a:br>
              <a:rPr lang="de-DE" sz="2800" b="1" u="sng" dirty="0"/>
            </a:br>
            <a:r>
              <a:rPr lang="de-DE" sz="2800" b="1" u="sng" dirty="0"/>
              <a:t>1.1 auf Seiten der Kinder und Jugendlichen</a:t>
            </a:r>
            <a:br>
              <a:rPr lang="de-DE" sz="2800" b="1" u="sng" dirty="0"/>
            </a:b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9F7C4B-CDB3-1F50-6376-1D0BFAEAA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21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u="sng" dirty="0"/>
              <a:t>Statistische Ausgangslage (Stichtag 31.12.2021)</a:t>
            </a:r>
          </a:p>
          <a:p>
            <a:r>
              <a:rPr lang="de-DE"/>
              <a:t>122 700 </a:t>
            </a:r>
            <a:r>
              <a:rPr lang="de-DE" dirty="0"/>
              <a:t>junge Menschen in stationären  Einrichtungen</a:t>
            </a:r>
          </a:p>
          <a:p>
            <a:r>
              <a:rPr lang="de-DE" dirty="0"/>
              <a:t>87 300 </a:t>
            </a:r>
            <a:r>
              <a:rPr lang="de-DE" dirty="0" err="1"/>
              <a:t>Ieben</a:t>
            </a:r>
            <a:r>
              <a:rPr lang="de-DE" dirty="0"/>
              <a:t> in einer Pflegefamilie</a:t>
            </a:r>
          </a:p>
          <a:p>
            <a:r>
              <a:rPr lang="de-DE" dirty="0"/>
              <a:t>47 500 Inobhutnahmen im Jahr 2021 </a:t>
            </a:r>
            <a:r>
              <a:rPr lang="de-DE" dirty="0">
                <a:sym typeface="Wingdings" pitchFamily="2" charset="2"/>
              </a:rPr>
              <a:t> 5% mehr als im Vorjahr</a:t>
            </a:r>
            <a:r>
              <a:rPr lang="de-DE" dirty="0"/>
              <a:t>, wobei 50% nach einer unbegleiteten Einreise aus dem Ausland entstand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36% der Inobhutnahmen benötigen langfristige Unterbringung</a:t>
            </a:r>
          </a:p>
          <a:p>
            <a:r>
              <a:rPr lang="de-DE" dirty="0"/>
              <a:t>2021 der Kindeswohlgefährdungen haben den 2.höchsten Wert seit Beginn der Statistik 2012</a:t>
            </a:r>
          </a:p>
          <a:p>
            <a:r>
              <a:rPr lang="de-DE" dirty="0"/>
              <a:t>Trotzdem blieben viele Kindeswohlgefährdung während Corona unentdeckt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0E32BAB-834B-D775-499C-04775FA98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5284" y="350274"/>
            <a:ext cx="712481" cy="8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B5708-AF87-CCE7-046F-887ADA65E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341" y="234131"/>
            <a:ext cx="9601200" cy="1485900"/>
          </a:xfrm>
        </p:spPr>
        <p:txBody>
          <a:bodyPr anchor="ctr">
            <a:normAutofit/>
          </a:bodyPr>
          <a:lstStyle/>
          <a:p>
            <a:pPr algn="ctr"/>
            <a:r>
              <a:rPr lang="de-DE" sz="2800" b="1" u="sng" dirty="0"/>
              <a:t>Rückmeldungen der Psychiatrien: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825DC3-A3E4-6CCA-AF33-496FC844A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41" y="1415845"/>
            <a:ext cx="9601200" cy="4705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400" b="1" dirty="0"/>
              <a:t>Zunahme an:</a:t>
            </a:r>
          </a:p>
          <a:p>
            <a:pPr algn="ctr">
              <a:buFontTx/>
              <a:buChar char="-"/>
            </a:pPr>
            <a:r>
              <a:rPr lang="de-DE" sz="2400" dirty="0"/>
              <a:t>Depressionen</a:t>
            </a:r>
          </a:p>
          <a:p>
            <a:pPr algn="ctr">
              <a:buFontTx/>
              <a:buChar char="-"/>
            </a:pPr>
            <a:r>
              <a:rPr lang="de-DE" sz="2400" dirty="0"/>
              <a:t>Versagensängste</a:t>
            </a:r>
          </a:p>
          <a:p>
            <a:pPr algn="ctr">
              <a:buFontTx/>
              <a:buChar char="-"/>
            </a:pPr>
            <a:r>
              <a:rPr lang="de-DE" sz="2400" dirty="0"/>
              <a:t>Schulverweigerung</a:t>
            </a:r>
          </a:p>
          <a:p>
            <a:pPr algn="ctr">
              <a:buFontTx/>
              <a:buChar char="-"/>
            </a:pPr>
            <a:r>
              <a:rPr lang="de-DE" sz="2400" dirty="0"/>
              <a:t>Aggressionen</a:t>
            </a:r>
          </a:p>
          <a:p>
            <a:pPr algn="ctr">
              <a:buFontTx/>
              <a:buChar char="-"/>
            </a:pPr>
            <a:r>
              <a:rPr lang="de-DE" sz="2400" dirty="0"/>
              <a:t>Hygienezwänge</a:t>
            </a:r>
          </a:p>
          <a:p>
            <a:pPr algn="ctr">
              <a:buFontTx/>
              <a:buChar char="-"/>
            </a:pPr>
            <a:r>
              <a:rPr lang="de-DE" sz="2400" dirty="0"/>
              <a:t>Angst- und Essstörungen</a:t>
            </a:r>
          </a:p>
          <a:p>
            <a:pPr algn="ctr">
              <a:buFontTx/>
              <a:buChar char="-"/>
            </a:pPr>
            <a:r>
              <a:rPr lang="de-DE" sz="2400" dirty="0"/>
              <a:t>Suizidgefahr</a:t>
            </a:r>
          </a:p>
          <a:p>
            <a:pPr>
              <a:buFont typeface="Wingdings" pitchFamily="2" charset="2"/>
              <a:buChar char="à"/>
            </a:pPr>
            <a:r>
              <a:rPr lang="de-DE" sz="2400" dirty="0">
                <a:sym typeface="Wingdings" pitchFamily="2" charset="2"/>
              </a:rPr>
              <a:t>Doppelt so viele Kinder benötigen psychotherapeutische Behandlung</a:t>
            </a:r>
          </a:p>
          <a:p>
            <a:pPr>
              <a:buFont typeface="Wingdings" pitchFamily="2" charset="2"/>
              <a:buChar char="à"/>
            </a:pPr>
            <a:r>
              <a:rPr lang="de-DE" sz="2400" dirty="0">
                <a:sym typeface="Wingdings" pitchFamily="2" charset="2"/>
              </a:rPr>
              <a:t>Vor allem </a:t>
            </a:r>
            <a:r>
              <a:rPr lang="de-DE" sz="2400" dirty="0" err="1">
                <a:sym typeface="Wingdings" pitchFamily="2" charset="2"/>
              </a:rPr>
              <a:t>Social</a:t>
            </a:r>
            <a:r>
              <a:rPr lang="de-DE" sz="2400" dirty="0">
                <a:sym typeface="Wingdings" pitchFamily="2" charset="2"/>
              </a:rPr>
              <a:t> Media ist eine große Herausforderung </a:t>
            </a:r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9A8D4CB-10C4-8F85-835B-D0F260315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4373" y="507617"/>
            <a:ext cx="703722" cy="79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6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F042EF-A3B1-E3D6-B605-3FD77F960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79024"/>
            <a:ext cx="9601200" cy="5171153"/>
          </a:xfrm>
        </p:spPr>
        <p:txBody>
          <a:bodyPr>
            <a:normAutofit/>
          </a:bodyPr>
          <a:lstStyle/>
          <a:p>
            <a:r>
              <a:rPr lang="de-DE" dirty="0"/>
              <a:t> 75-80% der Kinder in stat. Jugendhilfe haben traumatische Vorerfahrungen</a:t>
            </a:r>
          </a:p>
          <a:p>
            <a:r>
              <a:rPr lang="de-DE" dirty="0"/>
              <a:t>Multiple &amp; komplexe Problemlage in ihrem Herkunftssystem</a:t>
            </a:r>
          </a:p>
          <a:p>
            <a:r>
              <a:rPr lang="de-DE" dirty="0"/>
              <a:t>Hochproblematische Verhaltensweisen und Mehrfachstörungen werden festgestellt</a:t>
            </a:r>
          </a:p>
          <a:p>
            <a:r>
              <a:rPr lang="de-DE" dirty="0"/>
              <a:t>2022: 25-30 Fälle wöchentlich beim Familiengericht mit Suizidgefahr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Nicht genügend Plätze in der Psychiatrie 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Es fehlen passende ambulante Nachbetreuungsangebote</a:t>
            </a:r>
          </a:p>
          <a:p>
            <a:pPr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Besondere Angebote  für schwer psychisch belasteten Kinder fehlen  Kinder würden zwischen Kinderpsychiatrie und Einrichtungen wechseln  viele Beziehungsabbrüche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5947A6D-2BC6-9EF6-88AF-C88470679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986" y="480389"/>
            <a:ext cx="703343" cy="791659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605327C-1A83-B7C2-7EAC-864E08A4DD57}"/>
              </a:ext>
            </a:extLst>
          </p:cNvPr>
          <p:cNvSpPr txBox="1"/>
          <p:nvPr/>
        </p:nvSpPr>
        <p:spPr>
          <a:xfrm>
            <a:off x="1705282" y="385301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u="sng" dirty="0"/>
              <a:t>1. Wachsende Herausforderungen </a:t>
            </a:r>
            <a:br>
              <a:rPr lang="de-DE" sz="2800" b="1" u="sng" dirty="0"/>
            </a:br>
            <a:r>
              <a:rPr lang="de-DE" sz="2800" b="1" u="sng" dirty="0"/>
              <a:t>1.2 für die Jugendhilfe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6992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D3FD0-BDDB-FB8A-C98C-3BD517574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100" b="1" u="sng" dirty="0"/>
              <a:t>Fachkräftemangel überall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B17B3A-D998-F2C4-BDD8-CE9D35120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905" y="1788242"/>
            <a:ext cx="9601200" cy="4254909"/>
          </a:xfrm>
        </p:spPr>
        <p:txBody>
          <a:bodyPr>
            <a:noAutofit/>
          </a:bodyPr>
          <a:lstStyle/>
          <a:p>
            <a:r>
              <a:rPr lang="de-DE" dirty="0"/>
              <a:t>Überlastung im JA </a:t>
            </a:r>
            <a:r>
              <a:rPr lang="de-DE" dirty="0">
                <a:sym typeface="Wingdings" pitchFamily="2" charset="2"/>
              </a:rPr>
              <a:t> Hilfebedarf kann nicht ausreichend erkannt werden</a:t>
            </a:r>
          </a:p>
          <a:p>
            <a:r>
              <a:rPr lang="de-DE" dirty="0">
                <a:sym typeface="Wingdings" pitchFamily="2" charset="2"/>
              </a:rPr>
              <a:t>Nicht genügend Plätze im ambulanten, teil- und vollstationären Bereich</a:t>
            </a:r>
          </a:p>
          <a:p>
            <a:r>
              <a:rPr lang="de-DE" dirty="0"/>
              <a:t>Wohn- und </a:t>
            </a:r>
            <a:r>
              <a:rPr lang="de-DE" dirty="0" err="1"/>
              <a:t>Inobhutnahmegruppen</a:t>
            </a:r>
            <a:r>
              <a:rPr lang="de-DE" dirty="0"/>
              <a:t> müssen  geschlossen werden</a:t>
            </a:r>
          </a:p>
          <a:p>
            <a:r>
              <a:rPr lang="de-DE" dirty="0"/>
              <a:t>Plätze in der Bereitschaftspflege sind rückläufig </a:t>
            </a:r>
            <a:r>
              <a:rPr lang="de-DE" dirty="0">
                <a:sym typeface="Wingdings" pitchFamily="2" charset="2"/>
              </a:rPr>
              <a:t> Aufenthaltsdauer verlängert sich </a:t>
            </a:r>
            <a:endParaRPr lang="de-DE" dirty="0"/>
          </a:p>
          <a:p>
            <a:r>
              <a:rPr lang="de-DE" dirty="0"/>
              <a:t>Fehlende Anschlusshilfen</a:t>
            </a:r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Kindeswohlgefährdungen müssen abgewogen werden („Triage“)</a:t>
            </a: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 Nicht alle erhalten die benötigte Hilfe!</a:t>
            </a: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 Kinderschutz nach SGB VIII ist nicht mehr gewährleistet!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9339AFA-2670-844E-E170-AD2E00B92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409" y="500198"/>
            <a:ext cx="734881" cy="82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45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2E5F4-AF1A-26A6-1A7B-8F2450D0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u="sng" dirty="0"/>
              <a:t>Antworten von befragten Einrichtungen</a:t>
            </a:r>
            <a:br>
              <a:rPr lang="de-DE" sz="3200" u="sng" dirty="0"/>
            </a:br>
            <a:r>
              <a:rPr lang="de-DE" sz="3200" dirty="0"/>
              <a:t>(Adam et. Al., 2012)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10CE95-5FDE-F573-9472-31FAAAEB9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0250"/>
            <a:ext cx="9601200" cy="386715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45-66% der Einrichtungen fühlen sich vor einer Neuaufnahme über mögliche psychiatrische Auffälligkeiten beim Kind und in der Herkunftsfamilie nicht ausreichend informiert</a:t>
            </a:r>
          </a:p>
          <a:p>
            <a:r>
              <a:rPr lang="de-DE" dirty="0"/>
              <a:t>Kinder fahren zur  therapeutischer Behandlung im Durchschnitt 30min </a:t>
            </a:r>
          </a:p>
          <a:p>
            <a:r>
              <a:rPr lang="de-DE" dirty="0"/>
              <a:t>Nächstgelegene Therapiepraxis 2-60km entfernt</a:t>
            </a:r>
          </a:p>
          <a:p>
            <a:r>
              <a:rPr lang="de-DE" dirty="0"/>
              <a:t>Kaum mit öffentlichen Verkehrsmitteln erreichbar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 psychologisch-psychotherapeutische Unterversorgung</a:t>
            </a:r>
            <a:endParaRPr lang="de-DE" dirty="0"/>
          </a:p>
          <a:p>
            <a:pPr>
              <a:buFont typeface="Wingdings" pitchFamily="2" charset="2"/>
              <a:buChar char="à"/>
            </a:pPr>
            <a:r>
              <a:rPr lang="de-DE" dirty="0" err="1"/>
              <a:t>Pharmakotherapeutische</a:t>
            </a:r>
            <a:r>
              <a:rPr lang="de-DE" dirty="0"/>
              <a:t> Interventionen nehmen zu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Psycholog. Versorgung muss überwiegend durch Jugendhilfe selbst getragen werden!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2EFD17-D6F1-1BB2-C5C2-56B7B32B7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971" y="496511"/>
            <a:ext cx="721778" cy="8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9564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1143</Words>
  <Application>Microsoft Office PowerPoint</Application>
  <PresentationFormat>Breitbild</PresentationFormat>
  <Paragraphs>155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Times New Roman</vt:lpstr>
      <vt:lpstr>Wingdings</vt:lpstr>
      <vt:lpstr>TF10001025</vt:lpstr>
      <vt:lpstr>SystemsprEnger –  was sprengt das System der Jugendhilfe?</vt:lpstr>
      <vt:lpstr>PowerPoint-Präsentation</vt:lpstr>
      <vt:lpstr>Was will der Workshop?</vt:lpstr>
      <vt:lpstr>Gliederung</vt:lpstr>
      <vt:lpstr>1. Wachsende Herausforderungen  1.1 auf Seiten der Kinder und Jugendlichen </vt:lpstr>
      <vt:lpstr>Rückmeldungen der Psychiatrien:</vt:lpstr>
      <vt:lpstr>PowerPoint-Präsentation</vt:lpstr>
      <vt:lpstr>Fachkräftemangel überall</vt:lpstr>
      <vt:lpstr>Antworten von befragten Einrichtungen (Adam et. Al., 2012)</vt:lpstr>
      <vt:lpstr>Gruppenarbeit</vt:lpstr>
      <vt:lpstr>Auswirkungen auf den Betreuungsalltag der Einrichtungen</vt:lpstr>
      <vt:lpstr>Diskussionsrunde</vt:lpstr>
      <vt:lpstr>Gesellschaftliche Ansätze</vt:lpstr>
      <vt:lpstr>Im Betreuungsalltag:</vt:lpstr>
      <vt:lpstr>Auf Leitungsebene:</vt:lpstr>
      <vt:lpstr>Literatur</vt:lpstr>
      <vt:lpstr>Vielen Dank für Ihre Aufmerksamkeit &amp; Mitarbeit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SystemsprEnger- was sprengt das System der Jugendhilfe?</dc:title>
  <dc:creator>Alessandra Lang</dc:creator>
  <cp:lastModifiedBy>Christiane Hertkorn</cp:lastModifiedBy>
  <cp:revision>11</cp:revision>
  <dcterms:created xsi:type="dcterms:W3CDTF">2023-04-25T09:51:09Z</dcterms:created>
  <dcterms:modified xsi:type="dcterms:W3CDTF">2023-07-16T18:49:35Z</dcterms:modified>
</cp:coreProperties>
</file>